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marL="0" marR="0" indent="0" algn="l" defTabSz="1280160" rtl="0" fontAlgn="auto" latinLnBrk="1" hangingPunct="0">
      <a:lnSpc>
        <a:spcPct val="100000"/>
      </a:lnSpc>
      <a:spcBef>
        <a:spcPts val="0"/>
      </a:spcBef>
      <a:spcAft>
        <a:spcPts val="0"/>
      </a:spcAft>
      <a:buClrTx/>
      <a:buSzTx/>
      <a:buFontTx/>
      <a:buNone/>
      <a:tabLst/>
      <a:defRPr kumimoji="0" sz="2520" b="0" i="0" u="none" strike="noStrike" cap="none" spc="0" normalizeH="0" baseline="0">
        <a:ln>
          <a:noFill/>
        </a:ln>
        <a:solidFill>
          <a:srgbClr val="000000"/>
        </a:solidFill>
        <a:effectLst/>
        <a:uFillTx/>
      </a:defRPr>
    </a:defPPr>
    <a:lvl1pPr marL="0" marR="0" indent="0"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1pPr>
    <a:lvl2pPr marL="0" marR="0" indent="457145"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2pPr>
    <a:lvl3pPr marL="0" marR="0" indent="914290"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3pPr>
    <a:lvl4pPr marL="0" marR="0" indent="1371434"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4pPr>
    <a:lvl5pPr marL="0" marR="0" indent="1828579"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5pPr>
    <a:lvl6pPr marL="0" marR="0" indent="2285725"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6pPr>
    <a:lvl7pPr marL="0" marR="0" indent="2742870"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7pPr>
    <a:lvl8pPr marL="0" marR="0" indent="3200015"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8pPr>
    <a:lvl9pPr marL="0" marR="0" indent="3657160" algn="l" defTabSz="457145" rtl="0" fontAlgn="auto" latinLnBrk="0" hangingPunct="0">
      <a:lnSpc>
        <a:spcPct val="100000"/>
      </a:lnSpc>
      <a:spcBef>
        <a:spcPts val="0"/>
      </a:spcBef>
      <a:spcAft>
        <a:spcPts val="0"/>
      </a:spcAft>
      <a:buClrTx/>
      <a:buSzTx/>
      <a:buFontTx/>
      <a:buNone/>
      <a:tabLst/>
      <a:defRPr kumimoji="0" sz="168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dan Malof" initials="JM" lastIdx="1" clrIdx="0">
    <p:extLst>
      <p:ext uri="{19B8F6BF-5375-455C-9EA6-DF929625EA0E}">
        <p15:presenceInfo xmlns:p15="http://schemas.microsoft.com/office/powerpoint/2012/main" userId="02dfd85ad5ed24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9"/>
    <p:restoredTop sz="94650"/>
  </p:normalViewPr>
  <p:slideViewPr>
    <p:cSldViewPr snapToGrid="0" snapToObjects="1">
      <p:cViewPr>
        <p:scale>
          <a:sx n="30" d="100"/>
          <a:sy n="30" d="100"/>
        </p:scale>
        <p:origin x="960"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1143000" y="685800"/>
            <a:ext cx="4572000" cy="3429000"/>
          </a:xfrm>
          <a:prstGeom prst="rect">
            <a:avLst/>
          </a:prstGeom>
        </p:spPr>
        <p:txBody>
          <a:bodyPr/>
          <a:lstStyle/>
          <a:p>
            <a:endParaRPr/>
          </a:p>
        </p:txBody>
      </p:sp>
      <p:sp>
        <p:nvSpPr>
          <p:cNvPr id="25" name="Shape 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686417" latinLnBrk="0">
      <a:defRPr sz="4760">
        <a:latin typeface="+mn-lt"/>
        <a:ea typeface="+mn-ea"/>
        <a:cs typeface="+mn-cs"/>
        <a:sym typeface="Calibri"/>
      </a:defRPr>
    </a:lvl1pPr>
    <a:lvl2pPr indent="320040" defTabSz="3686417" latinLnBrk="0">
      <a:defRPr sz="4760">
        <a:latin typeface="+mn-lt"/>
        <a:ea typeface="+mn-ea"/>
        <a:cs typeface="+mn-cs"/>
        <a:sym typeface="Calibri"/>
      </a:defRPr>
    </a:lvl2pPr>
    <a:lvl3pPr indent="640080" defTabSz="3686417" latinLnBrk="0">
      <a:defRPr sz="4760">
        <a:latin typeface="+mn-lt"/>
        <a:ea typeface="+mn-ea"/>
        <a:cs typeface="+mn-cs"/>
        <a:sym typeface="Calibri"/>
      </a:defRPr>
    </a:lvl3pPr>
    <a:lvl4pPr indent="960120" defTabSz="3686417" latinLnBrk="0">
      <a:defRPr sz="4760">
        <a:latin typeface="+mn-lt"/>
        <a:ea typeface="+mn-ea"/>
        <a:cs typeface="+mn-cs"/>
        <a:sym typeface="Calibri"/>
      </a:defRPr>
    </a:lvl4pPr>
    <a:lvl5pPr indent="1280160" defTabSz="3686417" latinLnBrk="0">
      <a:defRPr sz="4760">
        <a:latin typeface="+mn-lt"/>
        <a:ea typeface="+mn-ea"/>
        <a:cs typeface="+mn-cs"/>
        <a:sym typeface="Calibri"/>
      </a:defRPr>
    </a:lvl5pPr>
    <a:lvl6pPr indent="1600200" defTabSz="3686417" latinLnBrk="0">
      <a:defRPr sz="4760">
        <a:latin typeface="+mn-lt"/>
        <a:ea typeface="+mn-ea"/>
        <a:cs typeface="+mn-cs"/>
        <a:sym typeface="Calibri"/>
      </a:defRPr>
    </a:lvl6pPr>
    <a:lvl7pPr indent="1920240" defTabSz="3686417" latinLnBrk="0">
      <a:defRPr sz="4760">
        <a:latin typeface="+mn-lt"/>
        <a:ea typeface="+mn-ea"/>
        <a:cs typeface="+mn-cs"/>
        <a:sym typeface="Calibri"/>
      </a:defRPr>
    </a:lvl7pPr>
    <a:lvl8pPr indent="2240280" defTabSz="3686417" latinLnBrk="0">
      <a:defRPr sz="4760">
        <a:latin typeface="+mn-lt"/>
        <a:ea typeface="+mn-ea"/>
        <a:cs typeface="+mn-cs"/>
        <a:sym typeface="Calibri"/>
      </a:defRPr>
    </a:lvl8pPr>
    <a:lvl9pPr indent="2560320" defTabSz="3686417" latinLnBrk="0">
      <a:defRPr sz="476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679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B AI Research ">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4561" y="441961"/>
            <a:ext cx="39502081" cy="7239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2194561" y="7680961"/>
            <a:ext cx="39502081" cy="25237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1108152" y="30335047"/>
            <a:ext cx="347209" cy="350865"/>
          </a:xfrm>
          <a:prstGeom prst="rect">
            <a:avLst/>
          </a:prstGeom>
          <a:ln w="12700">
            <a:miter lim="400000"/>
          </a:ln>
        </p:spPr>
        <p:txBody>
          <a:bodyPr wrap="none" lIns="45719" rIns="45719" anchor="ctr">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1pPr>
      <a:lvl2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2pPr>
      <a:lvl3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3pPr>
      <a:lvl4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4pPr>
      <a:lvl5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5pPr>
      <a:lvl6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6pPr>
      <a:lvl7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7pPr>
      <a:lvl8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8pPr>
      <a:lvl9pPr marL="0" marR="0" indent="0" algn="l" defTabSz="3901537" rtl="0" latinLnBrk="0">
        <a:lnSpc>
          <a:spcPct val="90000"/>
        </a:lnSpc>
        <a:spcBef>
          <a:spcPts val="0"/>
        </a:spcBef>
        <a:spcAft>
          <a:spcPts val="0"/>
        </a:spcAft>
        <a:buClrTx/>
        <a:buSzTx/>
        <a:buFontTx/>
        <a:buNone/>
        <a:tabLst/>
        <a:defRPr sz="18666" b="0" i="0" u="none" strike="noStrike" cap="none" spc="0" baseline="0">
          <a:solidFill>
            <a:srgbClr val="000000"/>
          </a:solidFill>
          <a:uFillTx/>
          <a:latin typeface="Calibri Light"/>
          <a:ea typeface="Calibri Light"/>
          <a:cs typeface="Calibri Light"/>
          <a:sym typeface="Calibri Light"/>
        </a:defRPr>
      </a:lvl9pPr>
    </p:titleStyle>
    <p:bodyStyle>
      <a:lvl1pPr marL="975384" marR="0" indent="-975384"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1pPr>
      <a:lvl2pPr marL="3092995" marR="0" indent="-1142226"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2pPr>
      <a:lvl3pPr marL="5257931" marR="0" indent="-1356394"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3pPr>
      <a:lvl4pPr marL="7375274" marR="0" indent="-1522969"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4pPr>
      <a:lvl5pPr marL="9326043" marR="0" indent="-1522969"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5pPr>
      <a:lvl6pPr marL="11276811" marR="0" indent="-1522969"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6pPr>
      <a:lvl7pPr marL="13227580" marR="0" indent="-1522969"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7pPr>
      <a:lvl8pPr marL="15178350" marR="0" indent="-1522969"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8pPr>
      <a:lvl9pPr marL="17129118" marR="0" indent="-1522969" algn="l" defTabSz="3901537" rtl="0" latinLnBrk="0">
        <a:lnSpc>
          <a:spcPct val="90000"/>
        </a:lnSpc>
        <a:spcBef>
          <a:spcPts val="4267"/>
        </a:spcBef>
        <a:spcAft>
          <a:spcPts val="0"/>
        </a:spcAft>
        <a:buClrTx/>
        <a:buSzPct val="100000"/>
        <a:buFont typeface="Arial"/>
        <a:buChar char="•"/>
        <a:tabLst/>
        <a:defRPr sz="11866" b="0" i="0" u="none" strike="noStrike" cap="none" spc="0" baseline="0">
          <a:solidFill>
            <a:srgbClr val="000000"/>
          </a:solidFill>
          <a:uFillTx/>
          <a:latin typeface="+mn-lt"/>
          <a:ea typeface="+mn-ea"/>
          <a:cs typeface="+mn-cs"/>
          <a:sym typeface="Calibri"/>
        </a:defRPr>
      </a:lvl9pPr>
    </p:bodyStyle>
    <p:otherStyle>
      <a:lvl1pPr marL="0" marR="0" indent="0"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1pPr>
      <a:lvl2pPr marL="0" marR="0" indent="435365"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2pPr>
      <a:lvl3pPr marL="0" marR="0" indent="870730"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3pPr>
      <a:lvl4pPr marL="0" marR="0" indent="1306095"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4pPr>
      <a:lvl5pPr marL="0" marR="0" indent="1741460"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5pPr>
      <a:lvl6pPr marL="0" marR="0" indent="2176827"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6pPr>
      <a:lvl7pPr marL="0" marR="0" indent="2612192"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7pPr>
      <a:lvl8pPr marL="0" marR="0" indent="3047557"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8pPr>
      <a:lvl9pPr marL="0" marR="0" indent="3482922" algn="r" defTabSz="435365"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5" Type="http://schemas.openxmlformats.org/officeDocument/2006/relationships/image" Target="../media/image1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D5C2FD8-2108-BA44-9248-22ED60B514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955923" y="11938779"/>
            <a:ext cx="7802880" cy="5852160"/>
          </a:xfrm>
          <a:prstGeom prst="rect">
            <a:avLst/>
          </a:prstGeom>
        </p:spPr>
      </p:pic>
      <p:pic>
        <p:nvPicPr>
          <p:cNvPr id="53" name="Picture 52">
            <a:extLst>
              <a:ext uri="{FF2B5EF4-FFF2-40B4-BE49-F238E27FC236}">
                <a16:creationId xmlns:a16="http://schemas.microsoft.com/office/drawing/2014/main" id="{D7C493ED-1044-FF43-BFAA-71A9E3B5B7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402491" y="11935064"/>
            <a:ext cx="7802880" cy="5852160"/>
          </a:xfrm>
          <a:prstGeom prst="rect">
            <a:avLst/>
          </a:prstGeom>
        </p:spPr>
      </p:pic>
      <p:pic>
        <p:nvPicPr>
          <p:cNvPr id="5" name="Picture 4">
            <a:extLst>
              <a:ext uri="{FF2B5EF4-FFF2-40B4-BE49-F238E27FC236}">
                <a16:creationId xmlns:a16="http://schemas.microsoft.com/office/drawing/2014/main" id="{406A2753-A92C-634D-9C86-483AF66F7AA0}"/>
              </a:ext>
            </a:extLst>
          </p:cNvPr>
          <p:cNvPicPr>
            <a:picLocks noChangeAspect="1"/>
          </p:cNvPicPr>
          <p:nvPr/>
        </p:nvPicPr>
        <p:blipFill>
          <a:blip r:embed="rId5"/>
          <a:stretch>
            <a:fillRect/>
          </a:stretch>
        </p:blipFill>
        <p:spPr>
          <a:xfrm>
            <a:off x="891233" y="22341210"/>
            <a:ext cx="12192000" cy="2548280"/>
          </a:xfrm>
          <a:prstGeom prst="rect">
            <a:avLst/>
          </a:prstGeom>
        </p:spPr>
      </p:pic>
      <p:sp>
        <p:nvSpPr>
          <p:cNvPr id="59" name="TextBox 58">
            <a:extLst>
              <a:ext uri="{FF2B5EF4-FFF2-40B4-BE49-F238E27FC236}">
                <a16:creationId xmlns:a16="http://schemas.microsoft.com/office/drawing/2014/main" id="{D816569C-7B34-C44F-A0A4-3B0400E6ED42}"/>
              </a:ext>
            </a:extLst>
          </p:cNvPr>
          <p:cNvSpPr txBox="1"/>
          <p:nvPr/>
        </p:nvSpPr>
        <p:spPr>
          <a:xfrm>
            <a:off x="13485237" y="30038799"/>
            <a:ext cx="13519807" cy="533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435365"/>
            <a:r>
              <a:rPr lang="en-US" sz="2667" dirty="0">
                <a:latin typeface="Arial" panose="020B0604020202020204" pitchFamily="34" charset="0"/>
                <a:cs typeface="Arial" panose="020B0604020202020204" pitchFamily="34" charset="0"/>
              </a:rPr>
              <a:t>Figure 5: The repulsion loss term for k &gt; 1</a:t>
            </a:r>
          </a:p>
        </p:txBody>
      </p:sp>
      <p:sp>
        <p:nvSpPr>
          <p:cNvPr id="30" name="TextBox 35"/>
          <p:cNvSpPr txBox="1"/>
          <p:nvPr/>
        </p:nvSpPr>
        <p:spPr>
          <a:xfrm>
            <a:off x="1291032" y="2874829"/>
            <a:ext cx="24997968" cy="1220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lvl1pPr>
              <a:defRPr sz="5500">
                <a:latin typeface="Arial"/>
                <a:ea typeface="Arial"/>
                <a:cs typeface="Arial"/>
                <a:sym typeface="Arial"/>
              </a:defRPr>
            </a:lvl1pPr>
          </a:lstStyle>
          <a:p>
            <a:r>
              <a:rPr lang="en-US" altLang="zh-CN" sz="7333" dirty="0"/>
              <a:t>Mixture</a:t>
            </a:r>
            <a:r>
              <a:rPr lang="zh-CN" altLang="en-US" sz="7333" dirty="0"/>
              <a:t> </a:t>
            </a:r>
            <a:r>
              <a:rPr lang="en-US" altLang="zh-CN" sz="7333" dirty="0"/>
              <a:t>manifold</a:t>
            </a:r>
            <a:r>
              <a:rPr lang="zh-CN" altLang="en-US" sz="7333" dirty="0"/>
              <a:t> </a:t>
            </a:r>
            <a:r>
              <a:rPr lang="en-US" altLang="zh-CN" sz="7333" dirty="0"/>
              <a:t>model</a:t>
            </a:r>
            <a:r>
              <a:rPr lang="zh-CN" altLang="en-US" sz="7333" dirty="0"/>
              <a:t> </a:t>
            </a:r>
            <a:r>
              <a:rPr lang="en-US" altLang="zh-CN" sz="7333" dirty="0"/>
              <a:t>for</a:t>
            </a:r>
            <a:r>
              <a:rPr lang="zh-CN" altLang="en-US" sz="7333" dirty="0"/>
              <a:t> </a:t>
            </a:r>
            <a:r>
              <a:rPr lang="en-US" altLang="zh-CN" sz="7333" dirty="0"/>
              <a:t>inverse</a:t>
            </a:r>
            <a:r>
              <a:rPr lang="zh-CN" altLang="en-US" sz="7333" dirty="0"/>
              <a:t> </a:t>
            </a:r>
            <a:r>
              <a:rPr lang="en-US" altLang="zh-CN" sz="7333" dirty="0"/>
              <a:t>regression</a:t>
            </a:r>
            <a:r>
              <a:rPr lang="zh-CN" altLang="en-US" sz="7333" dirty="0"/>
              <a:t> </a:t>
            </a:r>
            <a:r>
              <a:rPr lang="en-US" altLang="zh-CN" sz="7333" dirty="0"/>
              <a:t>problems</a:t>
            </a:r>
            <a:r>
              <a:rPr lang="zh-CN" altLang="en-US" sz="7333" dirty="0"/>
              <a:t> </a:t>
            </a:r>
            <a:endParaRPr lang="en-US" sz="7333" dirty="0"/>
          </a:p>
        </p:txBody>
      </p:sp>
      <p:sp>
        <p:nvSpPr>
          <p:cNvPr id="33" name="TextBox 38"/>
          <p:cNvSpPr txBox="1"/>
          <p:nvPr/>
        </p:nvSpPr>
        <p:spPr>
          <a:xfrm>
            <a:off x="1426811" y="6649461"/>
            <a:ext cx="12086045"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Abstract</a:t>
            </a:r>
            <a:endParaRPr sz="4533" dirty="0"/>
          </a:p>
        </p:txBody>
      </p:sp>
      <p:sp>
        <p:nvSpPr>
          <p:cNvPr id="34" name="TextBox 39"/>
          <p:cNvSpPr txBox="1"/>
          <p:nvPr/>
        </p:nvSpPr>
        <p:spPr>
          <a:xfrm>
            <a:off x="1288870" y="26995369"/>
            <a:ext cx="12086045" cy="1667444"/>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lIns="60959" rIns="60959">
            <a:spAutoFit/>
          </a:bodyPr>
          <a:lstStyle>
            <a:lvl1pPr>
              <a:lnSpc>
                <a:spcPct val="120000"/>
              </a:lnSpc>
              <a:defRPr sz="2100">
                <a:solidFill>
                  <a:srgbClr val="344854"/>
                </a:solidFill>
                <a:latin typeface="Arial"/>
                <a:ea typeface="Arial"/>
                <a:cs typeface="Arial"/>
                <a:sym typeface="Arial"/>
              </a:defRPr>
            </a:lvl1pPr>
          </a:lstStyle>
          <a:p>
            <a:r>
              <a:rPr lang="en-US" sz="2933" dirty="0"/>
              <a:t>Each tandem model learns a single solution set. So, training multiple tandem models should result in learning several x solutions for each y. To select a single x, the below formula is used.</a:t>
            </a:r>
          </a:p>
        </p:txBody>
      </p:sp>
      <p:sp>
        <p:nvSpPr>
          <p:cNvPr id="39" name="TextBox 45"/>
          <p:cNvSpPr txBox="1"/>
          <p:nvPr/>
        </p:nvSpPr>
        <p:spPr>
          <a:xfrm>
            <a:off x="1288870" y="26170366"/>
            <a:ext cx="12086045"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Combination of Tandem Models</a:t>
            </a:r>
            <a:endParaRPr lang="en-US" sz="4533" dirty="0"/>
          </a:p>
        </p:txBody>
      </p:sp>
      <p:sp>
        <p:nvSpPr>
          <p:cNvPr id="42" name="TextBox 51"/>
          <p:cNvSpPr txBox="1"/>
          <p:nvPr/>
        </p:nvSpPr>
        <p:spPr>
          <a:xfrm>
            <a:off x="29715180" y="14922288"/>
            <a:ext cx="12039601"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Discussion and next steps</a:t>
            </a:r>
            <a:endParaRPr lang="en-US" sz="4533" dirty="0"/>
          </a:p>
        </p:txBody>
      </p:sp>
      <mc:AlternateContent xmlns:mc="http://schemas.openxmlformats.org/markup-compatibility/2006">
        <mc:Choice xmlns:a14="http://schemas.microsoft.com/office/drawing/2010/main" Requires="a14">
          <p:sp>
            <p:nvSpPr>
              <p:cNvPr id="44" name="TextBox 53"/>
              <p:cNvSpPr txBox="1"/>
              <p:nvPr/>
            </p:nvSpPr>
            <p:spPr>
              <a:xfrm>
                <a:off x="29702117" y="15855039"/>
                <a:ext cx="12393479" cy="870853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60959" rIns="60959">
                <a:spAutoFit/>
              </a:bodyPr>
              <a:lstStyle>
                <a:lvl1pPr>
                  <a:lnSpc>
                    <a:spcPct val="120000"/>
                  </a:lnSpc>
                  <a:defRPr sz="2100">
                    <a:solidFill>
                      <a:srgbClr val="344854"/>
                    </a:solidFill>
                    <a:latin typeface="Arial"/>
                    <a:ea typeface="Arial"/>
                    <a:cs typeface="Arial"/>
                    <a:sym typeface="Arial"/>
                  </a:defRPr>
                </a:lvl1pPr>
              </a:lstStyle>
              <a:p>
                <a:r>
                  <a:rPr lang="en-US" altLang="zh-CN" sz="2933" dirty="0"/>
                  <a:t>Using a combination of tandem networks clearly improves model performance across multiple datasets, with diminishing returns being seen for k &gt; 3. The addition of a repulsion term successfully forces the model to learn additional valid x-solutions for single y-values without increasing error.</a:t>
                </a:r>
                <a:endParaRPr lang="en-US" sz="2933" dirty="0"/>
              </a:p>
              <a:p>
                <a:r>
                  <a:rPr lang="en-US" sz="2933" dirty="0"/>
                  <a:t>Immediate next steps include applying this approach to increasingly complex ill-posed problems and further understanding the effect to hyperparameters </a:t>
                </a:r>
                <a14:m>
                  <m:oMath xmlns:m="http://schemas.openxmlformats.org/officeDocument/2006/math">
                    <m:r>
                      <a:rPr lang="en-US" sz="2933" i="1">
                        <a:latin typeface="Cambria Math" panose="02040503050406030204" pitchFamily="18" charset="0"/>
                      </a:rPr>
                      <m:t>𝜆</m:t>
                    </m:r>
                  </m:oMath>
                </a14:m>
                <a:r>
                  <a:rPr lang="en-US" sz="2933" dirty="0"/>
                  <a:t> and </a:t>
                </a:r>
                <a14:m>
                  <m:oMath xmlns:m="http://schemas.openxmlformats.org/officeDocument/2006/math">
                    <m:sSup>
                      <m:sSupPr>
                        <m:ctrlPr>
                          <a:rPr lang="en-US" sz="2933" i="1">
                            <a:latin typeface="Cambria Math" panose="02040503050406030204" pitchFamily="18" charset="0"/>
                          </a:rPr>
                        </m:ctrlPr>
                      </m:sSupPr>
                      <m:e>
                        <m:r>
                          <a:rPr lang="en-US" sz="2933" i="1">
                            <a:latin typeface="Cambria Math" panose="02040503050406030204" pitchFamily="18" charset="0"/>
                          </a:rPr>
                          <m:t>𝜎</m:t>
                        </m:r>
                      </m:e>
                      <m:sup>
                        <m:r>
                          <a:rPr lang="en-US" sz="2933" i="1">
                            <a:latin typeface="Cambria Math" panose="02040503050406030204" pitchFamily="18" charset="0"/>
                          </a:rPr>
                          <m:t>2</m:t>
                        </m:r>
                      </m:sup>
                    </m:sSup>
                  </m:oMath>
                </a14:m>
                <a:r>
                  <a:rPr lang="en-US" sz="2933" dirty="0"/>
                  <a:t> in the repulsion loss term. One additional avenue for exploration includes using new data synthesized by the forward model to train the backwards networks rather than using the same dataset to train the forward and backwards models.</a:t>
                </a:r>
              </a:p>
              <a:p>
                <a:r>
                  <a:rPr lang="en-US" sz="2933" dirty="0"/>
                  <a:t>This research has promise for applications that require quick inverse learning of multi-dimensional problems, including metamaterial discovery using known spectra. Further understanding of the inference speed of these solutions relative to existing methods, like Neural Adjoint [2], is also required.</a:t>
                </a:r>
              </a:p>
            </p:txBody>
          </p:sp>
        </mc:Choice>
        <mc:Fallback>
          <p:sp>
            <p:nvSpPr>
              <p:cNvPr id="44" name="TextBox 53"/>
              <p:cNvSpPr txBox="1">
                <a:spLocks noRot="1" noChangeAspect="1" noMove="1" noResize="1" noEditPoints="1" noAdjustHandles="1" noChangeArrowheads="1" noChangeShapeType="1" noTextEdit="1"/>
              </p:cNvSpPr>
              <p:nvPr/>
            </p:nvSpPr>
            <p:spPr>
              <a:xfrm>
                <a:off x="29702117" y="15855039"/>
                <a:ext cx="12393479" cy="8708538"/>
              </a:xfrm>
              <a:prstGeom prst="rect">
                <a:avLst/>
              </a:prstGeom>
              <a:blipFill>
                <a:blip r:embed="rId6"/>
                <a:stretch>
                  <a:fillRect l="-1331" t="-292" r="-2047" b="-1166"/>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50" name="TextBox 37"/>
          <p:cNvSpPr txBox="1"/>
          <p:nvPr/>
        </p:nvSpPr>
        <p:spPr>
          <a:xfrm>
            <a:off x="1426811" y="5559856"/>
            <a:ext cx="41037579" cy="718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p>
            <a:pPr>
              <a:lnSpc>
                <a:spcPct val="120000"/>
              </a:lnSpc>
              <a:spcBef>
                <a:spcPts val="1333"/>
              </a:spcBef>
              <a:defRPr sz="2100">
                <a:latin typeface="Arial"/>
                <a:ea typeface="Arial"/>
                <a:cs typeface="Arial"/>
                <a:sym typeface="Arial"/>
              </a:defRPr>
            </a:pPr>
            <a:r>
              <a:rPr lang="en-US" altLang="zh-CN" sz="3733" b="1" dirty="0"/>
              <a:t>Karthik Ramachandran, </a:t>
            </a:r>
            <a:r>
              <a:rPr lang="en-US" altLang="zh-CN" sz="3733" b="1" dirty="0" err="1"/>
              <a:t>Simiao</a:t>
            </a:r>
            <a:r>
              <a:rPr lang="en-US" altLang="zh-CN" sz="3733" b="1" dirty="0"/>
              <a:t> Ren</a:t>
            </a:r>
            <a:r>
              <a:rPr lang="en-US" sz="3733" b="1" dirty="0"/>
              <a:t>,</a:t>
            </a:r>
            <a:r>
              <a:rPr lang="zh-CN" altLang="en-US" sz="3733" b="1" dirty="0"/>
              <a:t> </a:t>
            </a:r>
            <a:r>
              <a:rPr lang="en-US" altLang="zh-CN" sz="3733" b="1" dirty="0"/>
              <a:t>Jordan </a:t>
            </a:r>
            <a:r>
              <a:rPr lang="en-US" altLang="zh-CN" sz="3733" b="1" dirty="0" err="1"/>
              <a:t>Malof</a:t>
            </a:r>
            <a:r>
              <a:rPr lang="en-US" altLang="zh-CN" sz="3733" b="1" dirty="0"/>
              <a:t>,</a:t>
            </a:r>
            <a:r>
              <a:rPr lang="zh-CN" altLang="en-US" sz="3733" b="1" dirty="0"/>
              <a:t> </a:t>
            </a:r>
            <a:r>
              <a:rPr lang="en-US" altLang="zh-CN" sz="3733" b="1" dirty="0"/>
              <a:t>Ph.D. – Duke University, Department</a:t>
            </a:r>
            <a:r>
              <a:rPr lang="zh-CN" altLang="en-US" sz="3733" b="1" dirty="0"/>
              <a:t> </a:t>
            </a:r>
            <a:r>
              <a:rPr lang="en-US" altLang="zh-CN" sz="3733" b="1" dirty="0"/>
              <a:t>of</a:t>
            </a:r>
            <a:r>
              <a:rPr lang="zh-CN" altLang="en-US" sz="3733" b="1" dirty="0"/>
              <a:t> </a:t>
            </a:r>
            <a:r>
              <a:rPr lang="en-US" altLang="zh-CN" sz="3733" b="1" dirty="0"/>
              <a:t>Electrical</a:t>
            </a:r>
            <a:r>
              <a:rPr lang="zh-CN" altLang="en-US" sz="3733" b="1" dirty="0"/>
              <a:t> </a:t>
            </a:r>
            <a:r>
              <a:rPr lang="en-US" altLang="zh-CN" sz="3733" b="1" dirty="0"/>
              <a:t>and</a:t>
            </a:r>
            <a:r>
              <a:rPr lang="zh-CN" altLang="en-US" sz="3733" b="1" dirty="0"/>
              <a:t> </a:t>
            </a:r>
            <a:r>
              <a:rPr lang="en-US" altLang="zh-CN" sz="3733" b="1" dirty="0"/>
              <a:t>Computer</a:t>
            </a:r>
            <a:r>
              <a:rPr lang="zh-CN" altLang="en-US" sz="3733" b="1" dirty="0"/>
              <a:t> </a:t>
            </a:r>
            <a:r>
              <a:rPr lang="en-US" altLang="zh-CN" sz="3733" b="1" dirty="0"/>
              <a:t>Engineering</a:t>
            </a:r>
            <a:endParaRPr lang="en-US" sz="3733" b="1" dirty="0"/>
          </a:p>
        </p:txBody>
      </p:sp>
      <p:sp>
        <p:nvSpPr>
          <p:cNvPr id="56" name="TextBox 51">
            <a:extLst>
              <a:ext uri="{FF2B5EF4-FFF2-40B4-BE49-F238E27FC236}">
                <a16:creationId xmlns:a16="http://schemas.microsoft.com/office/drawing/2014/main" id="{AAB1787E-B7D6-EF44-ADE9-75DF250CEE2A}"/>
              </a:ext>
            </a:extLst>
          </p:cNvPr>
          <p:cNvSpPr txBox="1"/>
          <p:nvPr/>
        </p:nvSpPr>
        <p:spPr>
          <a:xfrm>
            <a:off x="29702117" y="6576516"/>
            <a:ext cx="12039601"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Ablation Visualization for Repulsion Loss</a:t>
            </a:r>
            <a:endParaRPr lang="en-US" sz="4533" dirty="0"/>
          </a:p>
        </p:txBody>
      </p:sp>
      <p:sp>
        <p:nvSpPr>
          <p:cNvPr id="63" name="TextBox 39">
            <a:extLst>
              <a:ext uri="{FF2B5EF4-FFF2-40B4-BE49-F238E27FC236}">
                <a16:creationId xmlns:a16="http://schemas.microsoft.com/office/drawing/2014/main" id="{EEADB11C-EA91-7844-8FA2-393B9D4AF18D}"/>
              </a:ext>
            </a:extLst>
          </p:cNvPr>
          <p:cNvSpPr txBox="1"/>
          <p:nvPr/>
        </p:nvSpPr>
        <p:spPr>
          <a:xfrm>
            <a:off x="1426810" y="7507507"/>
            <a:ext cx="12223204" cy="7625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lvl1pPr>
              <a:lnSpc>
                <a:spcPct val="120000"/>
              </a:lnSpc>
              <a:defRPr sz="2100">
                <a:solidFill>
                  <a:srgbClr val="344854"/>
                </a:solidFill>
                <a:latin typeface="Arial"/>
                <a:ea typeface="Arial"/>
                <a:cs typeface="Arial"/>
                <a:sym typeface="Arial"/>
              </a:defRPr>
            </a:lvl1pPr>
          </a:lstStyle>
          <a:p>
            <a:r>
              <a:rPr lang="en-US" altLang="zh-CN" sz="2933" dirty="0"/>
              <a:t>In this project I look to build upon existing research surrounding tandem models as a means of solving ill-posed inverse machine learning problems that look to identify potential x inputs that correspond to a given y output. These inverse problems present several challenges. Primarily, x solutions can be non-unique, meaning that multiple x inputs result in the same y output. Standard regression methods converge to the average of these correct solutions, producing incorrect outputs. Additionally, standard regression techniques fail to preserve domain boundaries when going from the y- to the x-space. First, a forward model is trained in the x to y direction. Then, a novel mixture manifold model is used to train inverse models in the y to x direction, using the forward model and a boundary loss term to measure performance, and, for each y, select the best x proposed by the inverse models. In later experiments, a repulsion term is added to the loss calculation to force learning of new manifolds.</a:t>
            </a:r>
            <a:endParaRPr lang="en-US" sz="2933" dirty="0"/>
          </a:p>
        </p:txBody>
      </p:sp>
      <p:sp>
        <p:nvSpPr>
          <p:cNvPr id="65" name="TextBox 38">
            <a:extLst>
              <a:ext uri="{FF2B5EF4-FFF2-40B4-BE49-F238E27FC236}">
                <a16:creationId xmlns:a16="http://schemas.microsoft.com/office/drawing/2014/main" id="{546F223F-4659-F440-AA66-7E94954A3C30}"/>
              </a:ext>
            </a:extLst>
          </p:cNvPr>
          <p:cNvSpPr txBox="1"/>
          <p:nvPr/>
        </p:nvSpPr>
        <p:spPr>
          <a:xfrm>
            <a:off x="1291034" y="15413831"/>
            <a:ext cx="12086045"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Tandem Models and Inverse Solutions</a:t>
            </a:r>
            <a:endParaRPr sz="4533" dirty="0"/>
          </a:p>
        </p:txBody>
      </p:sp>
      <p:sp>
        <p:nvSpPr>
          <p:cNvPr id="66" name="TextBox 47">
            <a:extLst>
              <a:ext uri="{FF2B5EF4-FFF2-40B4-BE49-F238E27FC236}">
                <a16:creationId xmlns:a16="http://schemas.microsoft.com/office/drawing/2014/main" id="{1B09561E-A086-9345-80CC-A662EA6F5C4D}"/>
              </a:ext>
            </a:extLst>
          </p:cNvPr>
          <p:cNvSpPr txBox="1"/>
          <p:nvPr/>
        </p:nvSpPr>
        <p:spPr>
          <a:xfrm>
            <a:off x="1399191" y="16403108"/>
            <a:ext cx="12086045" cy="4917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lnSpc>
                <a:spcPct val="120000"/>
              </a:lnSpc>
              <a:defRPr sz="2100">
                <a:solidFill>
                  <a:srgbClr val="344854"/>
                </a:solidFill>
                <a:latin typeface="Arial"/>
                <a:ea typeface="Arial"/>
                <a:cs typeface="Arial"/>
                <a:sym typeface="Arial"/>
              </a:defRPr>
            </a:lvl1pPr>
          </a:lstStyle>
          <a:p>
            <a:r>
              <a:rPr lang="en-US" altLang="zh-CN" sz="2933" dirty="0"/>
              <a:t>The goal of a tandem model is to reliably learn a single set of x inputs that correspond to a set of y-values [1]. Otherwise, training a backwards model directly on a dataset causes the model to become affected by single y-values that have multiple x-values, causing convergence to some mean x that doesn’t correspond to the same y. An additional boundary term pushes the backwards model outputs to a defined domain to ensure only valid solutions are generated. The below figure illustrate the training and inference process of the tandem model, as well as the loss used during training.</a:t>
            </a:r>
            <a:endParaRPr sz="2933" dirty="0"/>
          </a:p>
        </p:txBody>
      </p:sp>
      <mc:AlternateContent xmlns:mc="http://schemas.openxmlformats.org/markup-compatibility/2006">
        <mc:Choice xmlns:a14="http://schemas.microsoft.com/office/drawing/2010/main" Requires="a14">
          <p:sp>
            <p:nvSpPr>
              <p:cNvPr id="36" name="TextBox 41"/>
              <p:cNvSpPr txBox="1"/>
              <p:nvPr/>
            </p:nvSpPr>
            <p:spPr>
              <a:xfrm>
                <a:off x="14991648" y="7642517"/>
                <a:ext cx="13405552" cy="329231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60959" rIns="60959">
                <a:spAutoFit/>
              </a:bodyPr>
              <a:lstStyle>
                <a:lvl1pPr>
                  <a:lnSpc>
                    <a:spcPct val="120000"/>
                  </a:lnSpc>
                  <a:defRPr sz="2100">
                    <a:solidFill>
                      <a:srgbClr val="344854"/>
                    </a:solidFill>
                    <a:latin typeface="Arial"/>
                    <a:ea typeface="Arial"/>
                    <a:cs typeface="Arial"/>
                    <a:sym typeface="Arial"/>
                  </a:defRPr>
                </a:lvl1pPr>
              </a:lstStyle>
              <a:p>
                <a:r>
                  <a:rPr lang="en-US" sz="2933" dirty="0"/>
                  <a:t>A forward model will be trained on 2-dimensional sinusoidal data of the form </a:t>
                </a:r>
                <a14:m>
                  <m:oMath xmlns:m="http://schemas.openxmlformats.org/officeDocument/2006/math">
                    <m:r>
                      <a:rPr lang="en-US" sz="2933" i="1">
                        <a:latin typeface="Cambria Math" panose="02040503050406030204" pitchFamily="18" charset="0"/>
                      </a:rPr>
                      <m:t>𝑦</m:t>
                    </m:r>
                    <m:r>
                      <a:rPr lang="en-US" sz="2933" i="1">
                        <a:latin typeface="Cambria Math" panose="02040503050406030204" pitchFamily="18" charset="0"/>
                      </a:rPr>
                      <m:t>=</m:t>
                    </m:r>
                    <m:func>
                      <m:funcPr>
                        <m:ctrlPr>
                          <a:rPr lang="en-US" sz="2933" i="1">
                            <a:latin typeface="Cambria Math" panose="02040503050406030204" pitchFamily="18" charset="0"/>
                          </a:rPr>
                        </m:ctrlPr>
                      </m:funcPr>
                      <m:fName>
                        <m:r>
                          <m:rPr>
                            <m:sty m:val="p"/>
                          </m:rPr>
                          <a:rPr lang="en-US" sz="2933">
                            <a:latin typeface="Cambria Math" panose="02040503050406030204" pitchFamily="18" charset="0"/>
                          </a:rPr>
                          <m:t>cos</m:t>
                        </m:r>
                      </m:fName>
                      <m:e>
                        <m:d>
                          <m:dPr>
                            <m:ctrlPr>
                              <a:rPr lang="en-US" sz="2933" i="1">
                                <a:latin typeface="Cambria Math" panose="02040503050406030204" pitchFamily="18" charset="0"/>
                              </a:rPr>
                            </m:ctrlPr>
                          </m:dPr>
                          <m:e>
                            <m:r>
                              <a:rPr lang="en-US" sz="2933" i="1">
                                <a:latin typeface="Cambria Math" panose="02040503050406030204" pitchFamily="18" charset="0"/>
                              </a:rPr>
                              <m:t>3</m:t>
                            </m:r>
                            <m:r>
                              <a:rPr lang="en-US" sz="2933" i="1">
                                <a:latin typeface="Cambria Math" panose="02040503050406030204" pitchFamily="18" charset="0"/>
                                <a:ea typeface="Cambria Math" panose="02040503050406030204" pitchFamily="18" charset="0"/>
                              </a:rPr>
                              <m:t>𝜋</m:t>
                            </m:r>
                            <m:r>
                              <a:rPr lang="en-US" sz="2933" i="1">
                                <a:latin typeface="Cambria Math" panose="02040503050406030204" pitchFamily="18" charset="0"/>
                                <a:ea typeface="Cambria Math" panose="02040503050406030204" pitchFamily="18" charset="0"/>
                              </a:rPr>
                              <m:t>𝑥</m:t>
                            </m:r>
                          </m:e>
                        </m:d>
                      </m:e>
                    </m:func>
                    <m:r>
                      <a:rPr lang="en-US" sz="2933" i="1">
                        <a:latin typeface="Cambria Math" panose="02040503050406030204" pitchFamily="18" charset="0"/>
                        <a:ea typeface="Cambria Math" panose="02040503050406030204" pitchFamily="18" charset="0"/>
                      </a:rPr>
                      <m:t>+</m:t>
                    </m:r>
                    <m:func>
                      <m:funcPr>
                        <m:ctrlPr>
                          <a:rPr lang="en-US" sz="2933" i="1">
                            <a:latin typeface="Cambria Math" panose="02040503050406030204" pitchFamily="18" charset="0"/>
                          </a:rPr>
                        </m:ctrlPr>
                      </m:funcPr>
                      <m:fName>
                        <m:r>
                          <m:rPr>
                            <m:sty m:val="p"/>
                          </m:rPr>
                          <a:rPr lang="en-US" sz="2933">
                            <a:latin typeface="Cambria Math" panose="02040503050406030204" pitchFamily="18" charset="0"/>
                          </a:rPr>
                          <m:t>sin</m:t>
                        </m:r>
                      </m:fName>
                      <m:e>
                        <m:d>
                          <m:dPr>
                            <m:ctrlPr>
                              <a:rPr lang="en-US" sz="2933" i="1">
                                <a:latin typeface="Cambria Math" panose="02040503050406030204" pitchFamily="18" charset="0"/>
                              </a:rPr>
                            </m:ctrlPr>
                          </m:dPr>
                          <m:e>
                            <m:r>
                              <a:rPr lang="en-US" sz="2933" i="1">
                                <a:latin typeface="Cambria Math" panose="02040503050406030204" pitchFamily="18" charset="0"/>
                              </a:rPr>
                              <m:t>3</m:t>
                            </m:r>
                            <m:r>
                              <a:rPr lang="en-US" sz="2933" i="1">
                                <a:latin typeface="Cambria Math" panose="02040503050406030204" pitchFamily="18" charset="0"/>
                                <a:ea typeface="Cambria Math" panose="02040503050406030204" pitchFamily="18" charset="0"/>
                              </a:rPr>
                              <m:t>𝜋</m:t>
                            </m:r>
                            <m:r>
                              <a:rPr lang="en-US" sz="2933" i="1">
                                <a:latin typeface="Cambria Math" panose="02040503050406030204" pitchFamily="18" charset="0"/>
                                <a:ea typeface="Cambria Math" panose="02040503050406030204" pitchFamily="18" charset="0"/>
                              </a:rPr>
                              <m:t>𝑥</m:t>
                            </m:r>
                          </m:e>
                        </m:d>
                      </m:e>
                    </m:func>
                  </m:oMath>
                </a14:m>
                <a:r>
                  <a:rPr lang="en-US" sz="2933" dirty="0"/>
                  <a:t>. Then, k backwards networks will be trained, with k ranging from 1 to 4. This will be repeated across 10 trials and on a robotic arm dataset with a 4-dimensional input and 2-dimensional output. Next, a repulsion term will be added to force learning of new manifolds. The learned manifolds and model performances are plotted in the images below and to the right.</a:t>
                </a:r>
                <a:endParaRPr sz="2933" dirty="0"/>
              </a:p>
            </p:txBody>
          </p:sp>
        </mc:Choice>
        <mc:Fallback>
          <p:sp>
            <p:nvSpPr>
              <p:cNvPr id="36" name="TextBox 41"/>
              <p:cNvSpPr txBox="1">
                <a:spLocks noRot="1" noChangeAspect="1" noMove="1" noResize="1" noEditPoints="1" noAdjustHandles="1" noChangeArrowheads="1" noChangeShapeType="1" noTextEdit="1"/>
              </p:cNvSpPr>
              <p:nvPr/>
            </p:nvSpPr>
            <p:spPr>
              <a:xfrm>
                <a:off x="14991648" y="7642517"/>
                <a:ext cx="13405552" cy="3292312"/>
              </a:xfrm>
              <a:prstGeom prst="rect">
                <a:avLst/>
              </a:prstGeom>
              <a:blipFill>
                <a:blip r:embed="rId7"/>
                <a:stretch>
                  <a:fillRect l="-1231" t="-766" r="-758" b="-4598"/>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71" name="TextBox 51">
            <a:extLst>
              <a:ext uri="{FF2B5EF4-FFF2-40B4-BE49-F238E27FC236}">
                <a16:creationId xmlns:a16="http://schemas.microsoft.com/office/drawing/2014/main" id="{AAB1787E-B7D6-EF44-ADE9-75DF250CEE2A}"/>
              </a:ext>
            </a:extLst>
          </p:cNvPr>
          <p:cNvSpPr txBox="1"/>
          <p:nvPr/>
        </p:nvSpPr>
        <p:spPr>
          <a:xfrm>
            <a:off x="14991649" y="6649460"/>
            <a:ext cx="12039601"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Experimental Design</a:t>
            </a:r>
            <a:endParaRPr lang="en-US" sz="4533" dirty="0"/>
          </a:p>
        </p:txBody>
      </p:sp>
      <p:pic>
        <p:nvPicPr>
          <p:cNvPr id="3" name="Picture 2">
            <a:extLst>
              <a:ext uri="{FF2B5EF4-FFF2-40B4-BE49-F238E27FC236}">
                <a16:creationId xmlns:a16="http://schemas.microsoft.com/office/drawing/2014/main" id="{7B1DE77B-6DBA-43BB-B385-1933AD9FAAAB}"/>
              </a:ext>
            </a:extLst>
          </p:cNvPr>
          <p:cNvPicPr>
            <a:picLocks noChangeAspect="1"/>
          </p:cNvPicPr>
          <p:nvPr/>
        </p:nvPicPr>
        <p:blipFill>
          <a:blip r:embed="rId8"/>
          <a:stretch>
            <a:fillRect/>
          </a:stretch>
        </p:blipFill>
        <p:spPr>
          <a:xfrm>
            <a:off x="30700911" y="2813244"/>
            <a:ext cx="11424199" cy="1965453"/>
          </a:xfrm>
          <a:prstGeom prst="rect">
            <a:avLst/>
          </a:prstGeom>
        </p:spPr>
      </p:pic>
      <p:sp>
        <p:nvSpPr>
          <p:cNvPr id="57" name="TextBox 51">
            <a:extLst>
              <a:ext uri="{FF2B5EF4-FFF2-40B4-BE49-F238E27FC236}">
                <a16:creationId xmlns:a16="http://schemas.microsoft.com/office/drawing/2014/main" id="{9C64FE21-9B31-944A-9494-500C8285168B}"/>
              </a:ext>
            </a:extLst>
          </p:cNvPr>
          <p:cNvSpPr txBox="1"/>
          <p:nvPr/>
        </p:nvSpPr>
        <p:spPr>
          <a:xfrm>
            <a:off x="29715180" y="24822801"/>
            <a:ext cx="12039601"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References and code</a:t>
            </a:r>
            <a:endParaRPr lang="en-US" sz="4533" dirty="0"/>
          </a:p>
        </p:txBody>
      </p:sp>
      <p:sp>
        <p:nvSpPr>
          <p:cNvPr id="61" name="TextBox 53">
            <a:extLst>
              <a:ext uri="{FF2B5EF4-FFF2-40B4-BE49-F238E27FC236}">
                <a16:creationId xmlns:a16="http://schemas.microsoft.com/office/drawing/2014/main" id="{20054D89-B62A-1E4B-8750-C6A6A4D01D18}"/>
              </a:ext>
            </a:extLst>
          </p:cNvPr>
          <p:cNvSpPr txBox="1"/>
          <p:nvPr/>
        </p:nvSpPr>
        <p:spPr>
          <a:xfrm>
            <a:off x="29702117" y="25755553"/>
            <a:ext cx="12393479" cy="3829895"/>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square" lIns="60959" rIns="60959">
            <a:spAutoFit/>
          </a:bodyPr>
          <a:lstStyle>
            <a:lvl1pPr>
              <a:lnSpc>
                <a:spcPct val="120000"/>
              </a:lnSpc>
              <a:defRPr sz="2100">
                <a:solidFill>
                  <a:srgbClr val="344854"/>
                </a:solidFill>
                <a:latin typeface="Arial"/>
                <a:ea typeface="Arial"/>
                <a:cs typeface="Arial"/>
                <a:sym typeface="Arial"/>
              </a:defRPr>
            </a:lvl1pPr>
          </a:lstStyle>
          <a:p>
            <a:r>
              <a:rPr lang="en-US" sz="2930" dirty="0"/>
              <a:t>[1] D. Liu, Y. Tan, E. </a:t>
            </a:r>
            <a:r>
              <a:rPr lang="en-US" sz="2930" dirty="0" err="1"/>
              <a:t>Khoram</a:t>
            </a:r>
            <a:r>
              <a:rPr lang="en-US" sz="2930" dirty="0"/>
              <a:t>, and Z. Yu, “Training deep neural </a:t>
            </a:r>
          </a:p>
          <a:p>
            <a:r>
              <a:rPr lang="en-US" sz="2930" dirty="0"/>
              <a:t>		networks for the inverse design of nanophotonic structures,” </a:t>
            </a:r>
          </a:p>
          <a:p>
            <a:r>
              <a:rPr lang="en-US" sz="2930" dirty="0"/>
              <a:t>		ACS Photonics, vol. 5, no. 4, pp. 1365–1369, 2018.</a:t>
            </a:r>
          </a:p>
          <a:p>
            <a:r>
              <a:rPr lang="en-US" sz="2930" dirty="0"/>
              <a:t>[2] Ren, </a:t>
            </a:r>
            <a:r>
              <a:rPr lang="en-US" sz="2930" dirty="0" err="1"/>
              <a:t>Simiao</a:t>
            </a:r>
            <a:r>
              <a:rPr lang="en-US" sz="2930" dirty="0"/>
              <a:t> &amp; Padilla, Willie &amp; </a:t>
            </a:r>
            <a:r>
              <a:rPr lang="en-US" sz="2930" dirty="0" err="1"/>
              <a:t>Malof</a:t>
            </a:r>
            <a:r>
              <a:rPr lang="en-US" sz="2930" dirty="0"/>
              <a:t>, Jordan. (2020). Benchmarking </a:t>
            </a:r>
          </a:p>
          <a:p>
            <a:r>
              <a:rPr lang="en-US" sz="2930" dirty="0"/>
              <a:t>		deep inverse models over time, and the neural-adjoint method. </a:t>
            </a:r>
          </a:p>
          <a:p>
            <a:endParaRPr lang="en-US" sz="2930" dirty="0"/>
          </a:p>
          <a:p>
            <a:r>
              <a:rPr lang="en-US" sz="2930" dirty="0"/>
              <a:t>All code can be found at </a:t>
            </a:r>
            <a:r>
              <a:rPr lang="en-US" sz="2930" dirty="0" err="1"/>
              <a:t>github.com</a:t>
            </a:r>
            <a:r>
              <a:rPr lang="en-US" sz="2930" dirty="0"/>
              <a:t>/karthikr13/Tandem</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C59B4C7-4C1C-0847-983F-4253143A1923}"/>
                  </a:ext>
                </a:extLst>
              </p:cNvPr>
              <p:cNvSpPr/>
              <p:nvPr/>
            </p:nvSpPr>
            <p:spPr>
              <a:xfrm>
                <a:off x="3082415" y="21538380"/>
                <a:ext cx="9130641" cy="1023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𝐿</m:t>
                      </m:r>
                      <m:r>
                        <a:rPr lang="en-US" sz="3200" i="1">
                          <a:latin typeface="Cambria Math" panose="02040503050406030204" pitchFamily="18" charset="0"/>
                        </a:rPr>
                        <m:t>=</m:t>
                      </m:r>
                      <m:sSubSup>
                        <m:sSubSupPr>
                          <m:ctrlPr>
                            <a:rPr lang="en-US" sz="3200" i="1">
                              <a:latin typeface="Cambria Math" panose="02040503050406030204" pitchFamily="18" charset="0"/>
                            </a:rPr>
                          </m:ctrlPr>
                        </m:sSubSupPr>
                        <m:e>
                          <m:d>
                            <m:dPr>
                              <m:begChr m:val="|"/>
                              <m:endChr m:val="|"/>
                              <m:ctrlPr>
                                <a:rPr lang="en-US" sz="3200" i="1">
                                  <a:latin typeface="Cambria Math" panose="02040503050406030204" pitchFamily="18" charset="0"/>
                                </a:rPr>
                              </m:ctrlPr>
                            </m:dPr>
                            <m:e>
                              <m:d>
                                <m:dPr>
                                  <m:begChr m:val="|"/>
                                  <m:endChr m:val="|"/>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𝑓</m:t>
                                      </m:r>
                                    </m:e>
                                  </m:acc>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r>
                                                <a:rPr lang="en-US" sz="3200" i="1">
                                                  <a:latin typeface="Cambria Math" panose="02040503050406030204" pitchFamily="18" charset="0"/>
                                                </a:rPr>
                                                <m:t>𝑔</m:t>
                                              </m:r>
                                            </m:e>
                                          </m:acc>
                                        </m:e>
                                        <m:sup>
                                          <m:r>
                                            <a:rPr lang="en-US" sz="3200" i="1">
                                              <a:latin typeface="Cambria Math" panose="02040503050406030204" pitchFamily="18" charset="0"/>
                                            </a:rPr>
                                            <m:t>2 </m:t>
                                          </m:r>
                                        </m:sup>
                                      </m:sSup>
                                    </m:e>
                                  </m:d>
                                  <m:r>
                                    <a:rPr lang="en-US" sz="3200" i="1">
                                      <a:latin typeface="Cambria Math" panose="02040503050406030204" pitchFamily="18" charset="0"/>
                                    </a:rPr>
                                    <m:t>−</m:t>
                                  </m:r>
                                  <m:r>
                                    <a:rPr lang="en-US" sz="3200" i="1">
                                      <a:latin typeface="Cambria Math" panose="02040503050406030204" pitchFamily="18" charset="0"/>
                                    </a:rPr>
                                    <m:t>𝑠</m:t>
                                  </m:r>
                                </m:e>
                              </m:d>
                            </m:e>
                          </m:d>
                        </m:e>
                        <m:sub>
                          <m:r>
                            <a:rPr lang="en-US" sz="3200" i="1">
                              <a:latin typeface="Cambria Math" panose="02040503050406030204" pitchFamily="18" charset="0"/>
                            </a:rPr>
                            <m:t>2</m:t>
                          </m:r>
                        </m:sub>
                        <m:sup>
                          <m:r>
                            <a:rPr lang="en-US" sz="3200" i="1">
                              <a:latin typeface="Cambria Math" panose="02040503050406030204" pitchFamily="18" charset="0"/>
                            </a:rPr>
                            <m:t>2</m:t>
                          </m:r>
                        </m:sup>
                      </m:sSubSup>
                      <m:r>
                        <a:rPr lang="en-US" sz="3200" i="1">
                          <a:latin typeface="Cambria Math" panose="02040503050406030204" pitchFamily="18" charset="0"/>
                        </a:rPr>
                        <m:t>+100∗</m:t>
                      </m:r>
                      <m:r>
                        <a:rPr lang="en-US" sz="3200" i="1">
                          <a:latin typeface="Cambria Math" panose="02040503050406030204" pitchFamily="18" charset="0"/>
                        </a:rPr>
                        <m:t>𝑅𝑒𝐿𝑈</m:t>
                      </m:r>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𝑥</m:t>
                              </m:r>
                            </m:sub>
                          </m:sSub>
                        </m:e>
                      </m:d>
                      <m:r>
                        <a:rPr lang="en-US" sz="3200" i="1">
                          <a:latin typeface="Cambria Math" panose="02040503050406030204" pitchFamily="18" charset="0"/>
                          <a:ea typeface="Cambria Math" panose="02040503050406030204" pitchFamily="18" charset="0"/>
                        </a:rPr>
                        <m:t>− </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r>
                            <a:rPr lang="en-US" sz="3200" i="1">
                              <a:latin typeface="Cambria Math" panose="02040503050406030204" pitchFamily="18" charset="0"/>
                              <a:ea typeface="Cambria Math" panose="02040503050406030204" pitchFamily="18" charset="0"/>
                            </a:rPr>
                            <m:t>2</m:t>
                          </m:r>
                        </m:den>
                      </m:f>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𝑅</m:t>
                          </m:r>
                        </m:e>
                        <m:sub>
                          <m:r>
                            <a:rPr lang="en-US" sz="3200" i="1">
                              <a:latin typeface="Cambria Math" panose="02040503050406030204" pitchFamily="18" charset="0"/>
                              <a:ea typeface="Cambria Math" panose="02040503050406030204" pitchFamily="18" charset="0"/>
                            </a:rPr>
                            <m:t>𝑥</m:t>
                          </m:r>
                        </m:sub>
                      </m:sSub>
                      <m:r>
                        <a:rPr lang="en-US" sz="3200" i="1">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2" name="Rectangle 1">
                <a:extLst>
                  <a:ext uri="{FF2B5EF4-FFF2-40B4-BE49-F238E27FC236}">
                    <a16:creationId xmlns:a16="http://schemas.microsoft.com/office/drawing/2014/main" id="{9C59B4C7-4C1C-0847-983F-4253143A1923}"/>
                  </a:ext>
                </a:extLst>
              </p:cNvPr>
              <p:cNvSpPr>
                <a:spLocks noRot="1" noChangeAspect="1" noMove="1" noResize="1" noEditPoints="1" noAdjustHandles="1" noChangeArrowheads="1" noChangeShapeType="1" noTextEdit="1"/>
              </p:cNvSpPr>
              <p:nvPr/>
            </p:nvSpPr>
            <p:spPr>
              <a:xfrm>
                <a:off x="3082415" y="21538380"/>
                <a:ext cx="9130641" cy="1023357"/>
              </a:xfrm>
              <a:prstGeom prst="rect">
                <a:avLst/>
              </a:prstGeom>
              <a:blipFill>
                <a:blip r:embed="rId9"/>
                <a:stretch>
                  <a:fillRect r="-139" b="-73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0142EA67-85F0-8943-8503-BB3742755884}"/>
              </a:ext>
            </a:extLst>
          </p:cNvPr>
          <p:cNvSpPr txBox="1"/>
          <p:nvPr/>
        </p:nvSpPr>
        <p:spPr>
          <a:xfrm>
            <a:off x="571989" y="24772610"/>
            <a:ext cx="13519807" cy="9439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435365"/>
            <a:r>
              <a:rPr lang="en-US" sz="2667" dirty="0">
                <a:latin typeface="Arial" panose="020B0604020202020204" pitchFamily="34" charset="0"/>
                <a:cs typeface="Arial" panose="020B0604020202020204" pitchFamily="34" charset="0"/>
              </a:rPr>
              <a:t>Figure 1: The loss (upper) used during phase 2 of a tandem model’s training, with detailed steps shown (lower; adapted from [2])</a:t>
            </a:r>
          </a:p>
        </p:txBody>
      </p: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23D0ED50-44DB-0441-894B-86CA00AFAD99}"/>
                  </a:ext>
                </a:extLst>
              </p:cNvPr>
              <p:cNvSpPr/>
              <p:nvPr/>
            </p:nvSpPr>
            <p:spPr>
              <a:xfrm>
                <a:off x="5065373" y="28700788"/>
                <a:ext cx="5603906" cy="98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dirty="0">
                          <a:latin typeface="Cambria Math" panose="02040503050406030204" pitchFamily="18" charset="0"/>
                        </a:rPr>
                        <m:t>=</m:t>
                      </m:r>
                      <m:r>
                        <a:rPr lang="en-US" sz="3200" i="1">
                          <a:latin typeface="Cambria Math" panose="02040503050406030204" pitchFamily="18" charset="0"/>
                        </a:rPr>
                        <m:t>𝑎𝑟𝑔𝑚𝑖</m:t>
                      </m:r>
                      <m:sSubSup>
                        <m:sSubSupPr>
                          <m:ctrlPr>
                            <a:rPr lang="en-US" sz="3200" i="1">
                              <a:latin typeface="Cambria Math" panose="02040503050406030204" pitchFamily="18" charset="0"/>
                            </a:rPr>
                          </m:ctrlPr>
                        </m:sSubSupPr>
                        <m:e>
                          <m:r>
                            <a:rPr lang="en-US" sz="3200" i="1">
                              <a:latin typeface="Cambria Math" panose="02040503050406030204" pitchFamily="18" charset="0"/>
                            </a:rPr>
                            <m:t>𝑛</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sup>
                              <m:r>
                                <a:rPr lang="en-US" sz="3200" i="1">
                                  <a:latin typeface="Cambria Math" panose="02040503050406030204" pitchFamily="18" charset="0"/>
                                </a:rPr>
                                <m:t>𝑚</m:t>
                              </m:r>
                            </m:sup>
                          </m:sSup>
                        </m:sub>
                        <m:sup>
                          <m:r>
                            <a:rPr lang="en-US" sz="3200" i="1">
                              <a:latin typeface="Cambria Math" panose="02040503050406030204" pitchFamily="18" charset="0"/>
                            </a:rPr>
                            <m:t> </m:t>
                          </m:r>
                        </m:sup>
                      </m:sSubSup>
                      <m:sSubSup>
                        <m:sSubSupPr>
                          <m:ctrlPr>
                            <a:rPr lang="en-US" sz="3200" i="1">
                              <a:latin typeface="Cambria Math" panose="02040503050406030204" pitchFamily="18" charset="0"/>
                            </a:rPr>
                          </m:ctrlPr>
                        </m:sSubSupPr>
                        <m:e>
                          <m:d>
                            <m:dPr>
                              <m:begChr m:val="|"/>
                              <m:endChr m:val="|"/>
                              <m:ctrlPr>
                                <a:rPr lang="en-US" sz="3200" i="1">
                                  <a:latin typeface="Cambria Math" panose="02040503050406030204" pitchFamily="18" charset="0"/>
                                </a:rPr>
                              </m:ctrlPr>
                            </m:dPr>
                            <m:e>
                              <m:d>
                                <m:dPr>
                                  <m:begChr m:val="|"/>
                                  <m:endChr m:val="|"/>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𝑓</m:t>
                                      </m:r>
                                    </m:e>
                                  </m:acc>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sup>
                                          <m:r>
                                            <a:rPr lang="en-US" sz="3200" i="1">
                                              <a:latin typeface="Cambria Math" panose="02040503050406030204" pitchFamily="18" charset="0"/>
                                            </a:rPr>
                                            <m:t> </m:t>
                                          </m:r>
                                          <m:r>
                                            <a:rPr lang="en-US" sz="3200" i="1">
                                              <a:latin typeface="Cambria Math" panose="02040503050406030204" pitchFamily="18" charset="0"/>
                                            </a:rPr>
                                            <m:t>𝑚</m:t>
                                          </m:r>
                                        </m:sup>
                                      </m:sSup>
                                    </m:e>
                                  </m:d>
                                  <m:r>
                                    <a:rPr lang="en-US" sz="3200" i="1">
                                      <a:latin typeface="Cambria Math" panose="02040503050406030204" pitchFamily="18" charset="0"/>
                                    </a:rPr>
                                    <m:t>−</m:t>
                                  </m:r>
                                  <m:r>
                                    <a:rPr lang="en-US" sz="3200" i="1">
                                      <a:latin typeface="Cambria Math" panose="02040503050406030204" pitchFamily="18" charset="0"/>
                                    </a:rPr>
                                    <m:t>𝑦</m:t>
                                  </m:r>
                                </m:e>
                              </m:d>
                            </m:e>
                          </m:d>
                        </m:e>
                        <m:sub>
                          <m:r>
                            <a:rPr lang="en-US" sz="3200" i="1">
                              <a:latin typeface="Cambria Math" panose="02040503050406030204" pitchFamily="18" charset="0"/>
                            </a:rPr>
                            <m:t>2</m:t>
                          </m:r>
                        </m:sub>
                        <m:sup>
                          <m:r>
                            <a:rPr lang="en-US" sz="3200" i="1">
                              <a:latin typeface="Cambria Math" panose="02040503050406030204" pitchFamily="18" charset="0"/>
                            </a:rPr>
                            <m:t>2</m:t>
                          </m:r>
                        </m:sup>
                      </m:sSubSup>
                    </m:oMath>
                  </m:oMathPara>
                </a14:m>
                <a:endParaRPr lang="en-US" sz="3200" dirty="0"/>
              </a:p>
            </p:txBody>
          </p:sp>
        </mc:Choice>
        <mc:Fallback>
          <p:sp>
            <p:nvSpPr>
              <p:cNvPr id="41" name="Rectangle 40">
                <a:extLst>
                  <a:ext uri="{FF2B5EF4-FFF2-40B4-BE49-F238E27FC236}">
                    <a16:creationId xmlns:a16="http://schemas.microsoft.com/office/drawing/2014/main" id="{23D0ED50-44DB-0441-894B-86CA00AFAD99}"/>
                  </a:ext>
                </a:extLst>
              </p:cNvPr>
              <p:cNvSpPr>
                <a:spLocks noRot="1" noChangeAspect="1" noMove="1" noResize="1" noEditPoints="1" noAdjustHandles="1" noChangeArrowheads="1" noChangeShapeType="1" noTextEdit="1"/>
              </p:cNvSpPr>
              <p:nvPr/>
            </p:nvSpPr>
            <p:spPr>
              <a:xfrm>
                <a:off x="5065373" y="28700788"/>
                <a:ext cx="5603906" cy="987065"/>
              </a:xfrm>
              <a:prstGeom prst="rect">
                <a:avLst/>
              </a:prstGeom>
              <a:blipFill>
                <a:blip r:embed="rId10"/>
                <a:stretch>
                  <a:fillRect b="-506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2BFE794-24D3-C84C-B292-A60B5D7F0EC9}"/>
              </a:ext>
            </a:extLst>
          </p:cNvPr>
          <p:cNvSpPr txBox="1"/>
          <p:nvPr/>
        </p:nvSpPr>
        <p:spPr>
          <a:xfrm>
            <a:off x="571989" y="29823714"/>
            <a:ext cx="13519807" cy="533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435365"/>
            <a:r>
              <a:rPr lang="en-US" sz="2667" dirty="0">
                <a:latin typeface="Arial" panose="020B0604020202020204" pitchFamily="34" charset="0"/>
                <a:cs typeface="Arial" panose="020B0604020202020204" pitchFamily="34" charset="0"/>
              </a:rPr>
              <a:t>Figure 2: The selection process for the network’s output at inference time.</a:t>
            </a:r>
          </a:p>
        </p:txBody>
      </p:sp>
      <p:grpSp>
        <p:nvGrpSpPr>
          <p:cNvPr id="14" name="Group 13">
            <a:extLst>
              <a:ext uri="{FF2B5EF4-FFF2-40B4-BE49-F238E27FC236}">
                <a16:creationId xmlns:a16="http://schemas.microsoft.com/office/drawing/2014/main" id="{1D77CAB9-2C64-4E40-BED7-A768D82633C4}"/>
              </a:ext>
            </a:extLst>
          </p:cNvPr>
          <p:cNvGrpSpPr/>
          <p:nvPr/>
        </p:nvGrpSpPr>
        <p:grpSpPr>
          <a:xfrm>
            <a:off x="13955923" y="19258038"/>
            <a:ext cx="15249448" cy="6536572"/>
            <a:chOff x="10466942" y="16106843"/>
            <a:chExt cx="11437086" cy="4902429"/>
          </a:xfrm>
        </p:grpSpPr>
        <p:sp>
          <p:nvSpPr>
            <p:cNvPr id="79" name="TextBox 78">
              <a:extLst>
                <a:ext uri="{FF2B5EF4-FFF2-40B4-BE49-F238E27FC236}">
                  <a16:creationId xmlns:a16="http://schemas.microsoft.com/office/drawing/2014/main" id="{AC70BE3A-A581-DE44-BB88-2D8B410CD47B}"/>
                </a:ext>
              </a:extLst>
            </p:cNvPr>
            <p:cNvSpPr txBox="1"/>
            <p:nvPr/>
          </p:nvSpPr>
          <p:spPr>
            <a:xfrm>
              <a:off x="10832954" y="20609116"/>
              <a:ext cx="10139855" cy="400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435365"/>
              <a:r>
                <a:rPr lang="en-US" sz="2667" dirty="0">
                  <a:latin typeface="Arial" panose="020B0604020202020204" pitchFamily="34" charset="0"/>
                  <a:cs typeface="Arial" panose="020B0604020202020204" pitchFamily="34" charset="0"/>
                </a:rPr>
                <a:t>Figure 4: Model performance by k for sine wave (left) and robotic arm (right) problems</a:t>
              </a:r>
            </a:p>
          </p:txBody>
        </p:sp>
        <p:pic>
          <p:nvPicPr>
            <p:cNvPr id="10" name="Picture 9">
              <a:extLst>
                <a:ext uri="{FF2B5EF4-FFF2-40B4-BE49-F238E27FC236}">
                  <a16:creationId xmlns:a16="http://schemas.microsoft.com/office/drawing/2014/main" id="{E7523C3C-B8BA-1C4C-BC19-562B14452218}"/>
                </a:ext>
              </a:extLst>
            </p:cNvPr>
            <p:cNvPicPr>
              <a:picLocks noChangeAspect="1"/>
            </p:cNvPicPr>
            <p:nvPr/>
          </p:nvPicPr>
          <p:blipFill>
            <a:blip r:embed="rId11"/>
            <a:stretch>
              <a:fillRect/>
            </a:stretch>
          </p:blipFill>
          <p:spPr>
            <a:xfrm>
              <a:off x="10466942" y="16109629"/>
              <a:ext cx="5852160" cy="4389120"/>
            </a:xfrm>
            <a:prstGeom prst="rect">
              <a:avLst/>
            </a:prstGeom>
          </p:spPr>
        </p:pic>
        <p:pic>
          <p:nvPicPr>
            <p:cNvPr id="11" name="Picture 10">
              <a:extLst>
                <a:ext uri="{FF2B5EF4-FFF2-40B4-BE49-F238E27FC236}">
                  <a16:creationId xmlns:a16="http://schemas.microsoft.com/office/drawing/2014/main" id="{16D70F68-19F9-A944-91D0-4871AD0C5B24}"/>
                </a:ext>
              </a:extLst>
            </p:cNvPr>
            <p:cNvPicPr>
              <a:picLocks noChangeAspect="1"/>
            </p:cNvPicPr>
            <p:nvPr/>
          </p:nvPicPr>
          <p:blipFill>
            <a:blip r:embed="rId12"/>
            <a:stretch>
              <a:fillRect/>
            </a:stretch>
          </p:blipFill>
          <p:spPr>
            <a:xfrm>
              <a:off x="16051868" y="16106843"/>
              <a:ext cx="5852160" cy="4389120"/>
            </a:xfrm>
            <a:prstGeom prst="rect">
              <a:avLst/>
            </a:prstGeom>
          </p:spPr>
        </p:pic>
      </p:grpSp>
      <p:sp>
        <p:nvSpPr>
          <p:cNvPr id="49" name="TextBox 48">
            <a:extLst>
              <a:ext uri="{FF2B5EF4-FFF2-40B4-BE49-F238E27FC236}">
                <a16:creationId xmlns:a16="http://schemas.microsoft.com/office/drawing/2014/main" id="{F248314A-65CE-ED46-80D4-D785E1931DBC}"/>
              </a:ext>
            </a:extLst>
          </p:cNvPr>
          <p:cNvSpPr txBox="1"/>
          <p:nvPr/>
        </p:nvSpPr>
        <p:spPr>
          <a:xfrm>
            <a:off x="14443939" y="17938095"/>
            <a:ext cx="13519807" cy="533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a:r>
              <a:rPr lang="en-US" sz="2667" dirty="0">
                <a:latin typeface="Arial" panose="020B0604020202020204" pitchFamily="34" charset="0"/>
                <a:cs typeface="Arial" panose="020B0604020202020204" pitchFamily="34" charset="0"/>
              </a:rPr>
              <a:t>Figure 3: Sine wave geometries learned by tandem model with k=1 (left) and k=4 (right)</a:t>
            </a:r>
          </a:p>
        </p:txBody>
      </p:sp>
      <p:sp>
        <p:nvSpPr>
          <p:cNvPr id="73" name="TextBox 51">
            <a:extLst>
              <a:ext uri="{FF2B5EF4-FFF2-40B4-BE49-F238E27FC236}">
                <a16:creationId xmlns:a16="http://schemas.microsoft.com/office/drawing/2014/main" id="{C0FC4D45-BA10-AF4D-98ED-4D8A46240690}"/>
              </a:ext>
            </a:extLst>
          </p:cNvPr>
          <p:cNvSpPr txBox="1"/>
          <p:nvPr/>
        </p:nvSpPr>
        <p:spPr>
          <a:xfrm>
            <a:off x="14991648" y="11335391"/>
            <a:ext cx="13140296"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lvl1pPr>
              <a:defRPr sz="3400">
                <a:latin typeface="Arial"/>
                <a:ea typeface="Arial"/>
                <a:cs typeface="Arial"/>
                <a:sym typeface="Arial"/>
              </a:defRPr>
            </a:lvl1pPr>
          </a:lstStyle>
          <a:p>
            <a:r>
              <a:rPr lang="en-US" altLang="zh-CN" sz="4533" dirty="0"/>
              <a:t>Mixture</a:t>
            </a:r>
            <a:r>
              <a:rPr lang="zh-CN" altLang="en-US" sz="4533" dirty="0"/>
              <a:t> </a:t>
            </a:r>
            <a:r>
              <a:rPr lang="en-US" altLang="zh-CN" sz="4533" dirty="0"/>
              <a:t>Tandem</a:t>
            </a:r>
            <a:r>
              <a:rPr lang="zh-CN" altLang="en-US" sz="4533" dirty="0"/>
              <a:t> </a:t>
            </a:r>
            <a:r>
              <a:rPr lang="en-US" altLang="zh-CN" sz="4533" dirty="0"/>
              <a:t>Model</a:t>
            </a:r>
            <a:r>
              <a:rPr lang="zh-CN" altLang="en-US" sz="4533" dirty="0"/>
              <a:t> </a:t>
            </a:r>
            <a:r>
              <a:rPr lang="en-US" altLang="zh-CN" sz="4533" dirty="0"/>
              <a:t>Visualization</a:t>
            </a:r>
            <a:r>
              <a:rPr lang="zh-CN" altLang="en-US" sz="4533" dirty="0"/>
              <a:t> </a:t>
            </a:r>
            <a:r>
              <a:rPr lang="en-US" altLang="zh-CN" sz="4533" dirty="0"/>
              <a:t>in</a:t>
            </a:r>
            <a:r>
              <a:rPr lang="zh-CN" altLang="en-US" sz="4533" dirty="0"/>
              <a:t> </a:t>
            </a:r>
            <a:r>
              <a:rPr lang="en-US" altLang="zh-CN" sz="4533" dirty="0"/>
              <a:t>X-Space</a:t>
            </a:r>
            <a:endParaRPr lang="en-US" sz="4533" dirty="0"/>
          </a:p>
        </p:txBody>
      </p:sp>
      <p:sp>
        <p:nvSpPr>
          <p:cNvPr id="78" name="TextBox 51">
            <a:extLst>
              <a:ext uri="{FF2B5EF4-FFF2-40B4-BE49-F238E27FC236}">
                <a16:creationId xmlns:a16="http://schemas.microsoft.com/office/drawing/2014/main" id="{CDBBBCE6-B3F4-CC42-80D3-F89739F63FFD}"/>
              </a:ext>
            </a:extLst>
          </p:cNvPr>
          <p:cNvSpPr txBox="1"/>
          <p:nvPr/>
        </p:nvSpPr>
        <p:spPr>
          <a:xfrm>
            <a:off x="15184044" y="18644572"/>
            <a:ext cx="12039601"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rIns="60959">
            <a:spAutoFit/>
          </a:bodyPr>
          <a:lstStyle>
            <a:lvl1pPr>
              <a:defRPr sz="3400">
                <a:latin typeface="Arial"/>
                <a:ea typeface="Arial"/>
                <a:cs typeface="Arial"/>
                <a:sym typeface="Arial"/>
              </a:defRPr>
            </a:lvl1pPr>
          </a:lstStyle>
          <a:p>
            <a:r>
              <a:rPr lang="en-US" altLang="zh-CN" sz="4533" dirty="0"/>
              <a:t>Mean Squared Error in Y-Space</a:t>
            </a:r>
            <a:endParaRPr lang="en-US" sz="4533" dirty="0"/>
          </a:p>
        </p:txBody>
      </p:sp>
      <p:sp>
        <p:nvSpPr>
          <p:cNvPr id="54" name="TextBox 39">
            <a:extLst>
              <a:ext uri="{FF2B5EF4-FFF2-40B4-BE49-F238E27FC236}">
                <a16:creationId xmlns:a16="http://schemas.microsoft.com/office/drawing/2014/main" id="{08C6E237-E23D-FB4B-B891-FBA376B04C80}"/>
              </a:ext>
            </a:extLst>
          </p:cNvPr>
          <p:cNvSpPr txBox="1"/>
          <p:nvPr/>
        </p:nvSpPr>
        <p:spPr>
          <a:xfrm>
            <a:off x="14991647" y="27064828"/>
            <a:ext cx="12764263" cy="1667444"/>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square" lIns="60959" rIns="60959">
            <a:spAutoFit/>
          </a:bodyPr>
          <a:lstStyle>
            <a:lvl1pPr>
              <a:lnSpc>
                <a:spcPct val="120000"/>
              </a:lnSpc>
              <a:defRPr sz="2100">
                <a:solidFill>
                  <a:srgbClr val="344854"/>
                </a:solidFill>
                <a:latin typeface="Arial"/>
                <a:ea typeface="Arial"/>
                <a:cs typeface="Arial"/>
                <a:sym typeface="Arial"/>
              </a:defRPr>
            </a:lvl1pPr>
          </a:lstStyle>
          <a:p>
            <a:r>
              <a:rPr lang="en-US" sz="2933" dirty="0"/>
              <a:t>To push the model away from already-learned manifolds, the below term is added to the loss. This shows the repulsion loss for a k=2 network; as k increases, an additional term is added for each previous manifold.</a:t>
            </a:r>
          </a:p>
        </p:txBody>
      </p:sp>
      <p:sp>
        <p:nvSpPr>
          <p:cNvPr id="55" name="TextBox 45">
            <a:extLst>
              <a:ext uri="{FF2B5EF4-FFF2-40B4-BE49-F238E27FC236}">
                <a16:creationId xmlns:a16="http://schemas.microsoft.com/office/drawing/2014/main" id="{9906BDDD-2A0C-6B45-9025-95F754953D5E}"/>
              </a:ext>
            </a:extLst>
          </p:cNvPr>
          <p:cNvSpPr txBox="1"/>
          <p:nvPr/>
        </p:nvSpPr>
        <p:spPr>
          <a:xfrm>
            <a:off x="15184042" y="26103826"/>
            <a:ext cx="13519807" cy="789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lvl1pPr>
              <a:defRPr sz="3400">
                <a:latin typeface="Arial"/>
                <a:ea typeface="Arial"/>
                <a:cs typeface="Arial"/>
                <a:sym typeface="Arial"/>
              </a:defRPr>
            </a:lvl1pPr>
          </a:lstStyle>
          <a:p>
            <a:r>
              <a:rPr lang="en-US" altLang="zh-CN" sz="4533" dirty="0"/>
              <a:t>Additional Repulsion Loss to Encourage Diversity</a:t>
            </a:r>
            <a:endParaRPr lang="en-US" sz="4533" dirty="0"/>
          </a:p>
        </p:txBody>
      </p:sp>
      <mc:AlternateContent xmlns:mc="http://schemas.openxmlformats.org/markup-compatibility/2006">
        <mc:Choice xmlns:a14="http://schemas.microsoft.com/office/drawing/2010/main" Requires="a14">
          <p:sp>
            <p:nvSpPr>
              <p:cNvPr id="58" name="Rectangle 57">
                <a:extLst>
                  <a:ext uri="{FF2B5EF4-FFF2-40B4-BE49-F238E27FC236}">
                    <a16:creationId xmlns:a16="http://schemas.microsoft.com/office/drawing/2014/main" id="{7FCEAEFD-B48D-E54B-B7A1-AF354E50D20F}"/>
                  </a:ext>
                </a:extLst>
              </p:cNvPr>
              <p:cNvSpPr/>
              <p:nvPr/>
            </p:nvSpPr>
            <p:spPr>
              <a:xfrm>
                <a:off x="16716217" y="28763158"/>
                <a:ext cx="9051901" cy="1269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𝑟𝑒𝑝𝑢𝑙𝑠𝑖𝑜𝑛</m:t>
                          </m:r>
                        </m:sub>
                      </m:sSub>
                      <m:r>
                        <a:rPr lang="en-US" sz="3200" i="1">
                          <a:latin typeface="Cambria Math" panose="02040503050406030204" pitchFamily="18" charset="0"/>
                        </a:rPr>
                        <m:t>=−</m:t>
                      </m:r>
                      <m:r>
                        <a:rPr lang="en-US" sz="3200" i="1">
                          <a:latin typeface="Cambria Math" panose="02040503050406030204" pitchFamily="18" charset="0"/>
                        </a:rPr>
                        <m:t>𝜆</m:t>
                      </m:r>
                      <m:d>
                        <m:dPr>
                          <m:ctrlPr>
                            <a:rPr lang="en-US" sz="3200" i="1">
                              <a:latin typeface="Cambria Math" panose="02040503050406030204" pitchFamily="18" charset="0"/>
                            </a:rPr>
                          </m:ctrlPr>
                        </m:dPr>
                        <m:e>
                          <m:r>
                            <a:rPr lang="en-US" sz="3200" i="1">
                              <a:latin typeface="Cambria Math" panose="02040503050406030204" pitchFamily="18" charset="0"/>
                            </a:rPr>
                            <m:t>1−</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exp</m:t>
                              </m:r>
                            </m:fName>
                            <m:e>
                              <m:d>
                                <m:dPr>
                                  <m:ctrlPr>
                                    <a:rPr lang="en-US" sz="3200" i="1">
                                      <a:latin typeface="Cambria Math" panose="02040503050406030204" pitchFamily="18" charset="0"/>
                                    </a:rPr>
                                  </m:ctrlPr>
                                </m:dPr>
                                <m:e>
                                  <m:r>
                                    <a:rPr lang="en-US" sz="3200" i="1">
                                      <a:latin typeface="Cambria Math" panose="02040503050406030204" pitchFamily="18" charset="0"/>
                                    </a:rPr>
                                    <m:t>−</m:t>
                                  </m:r>
                                  <m:f>
                                    <m:fPr>
                                      <m:ctrlPr>
                                        <a:rPr lang="en-US" sz="3200" i="1">
                                          <a:latin typeface="Cambria Math" panose="02040503050406030204" pitchFamily="18" charset="0"/>
                                        </a:rPr>
                                      </m:ctrlPr>
                                    </m:fPr>
                                    <m:num>
                                      <m:sSubSup>
                                        <m:sSubSupPr>
                                          <m:ctrlPr>
                                            <a:rPr lang="en-US" sz="3200" i="1">
                                              <a:latin typeface="Cambria Math" panose="02040503050406030204" pitchFamily="18" charset="0"/>
                                            </a:rPr>
                                          </m:ctrlPr>
                                        </m:sSubSupPr>
                                        <m:e>
                                          <m:d>
                                            <m:dPr>
                                              <m:begChr m:val="|"/>
                                              <m:endChr m:val="|"/>
                                              <m:ctrlPr>
                                                <a:rPr lang="en-US" sz="3200" i="1">
                                                  <a:latin typeface="Cambria Math" panose="02040503050406030204" pitchFamily="18" charset="0"/>
                                                </a:rPr>
                                              </m:ctrlPr>
                                            </m:dPr>
                                            <m:e>
                                              <m:d>
                                                <m:dPr>
                                                  <m:begChr m:val="|"/>
                                                  <m:endChr m:val="|"/>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r>
                                                            <a:rPr lang="en-US" sz="3200" i="1">
                                                              <a:latin typeface="Cambria Math" panose="02040503050406030204" pitchFamily="18" charset="0"/>
                                                            </a:rPr>
                                                            <m:t>𝑔</m:t>
                                                          </m:r>
                                                        </m:e>
                                                      </m:acc>
                                                    </m:e>
                                                    <m:sup>
                                                      <m:r>
                                                        <a:rPr lang="en-US" sz="3200" i="1">
                                                          <a:latin typeface="Cambria Math" panose="02040503050406030204" pitchFamily="18" charset="0"/>
                                                        </a:rPr>
                                                        <m:t>2</m:t>
                                                      </m:r>
                                                    </m:sup>
                                                  </m:s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 −</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r>
                                                            <a:rPr lang="en-US" sz="3200" i="1">
                                                              <a:latin typeface="Cambria Math" panose="02040503050406030204" pitchFamily="18" charset="0"/>
                                                            </a:rPr>
                                                            <m:t>𝑔</m:t>
                                                          </m:r>
                                                        </m:e>
                                                      </m:acc>
                                                    </m:e>
                                                    <m:sup>
                                                      <m:r>
                                                        <a:rPr lang="en-US" sz="3200" i="1">
                                                          <a:latin typeface="Cambria Math" panose="02040503050406030204" pitchFamily="18" charset="0"/>
                                                        </a:rPr>
                                                        <m:t>1</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i="1">
                                                      <a:latin typeface="Cambria Math" panose="02040503050406030204" pitchFamily="18" charset="0"/>
                                                    </a:rPr>
                                                    <m:t>)</m:t>
                                                  </m:r>
                                                </m:e>
                                              </m:d>
                                            </m:e>
                                          </m:d>
                                        </m:e>
                                        <m:sub>
                                          <m:r>
                                            <a:rPr lang="en-US" sz="3200" i="1">
                                              <a:latin typeface="Cambria Math" panose="02040503050406030204" pitchFamily="18" charset="0"/>
                                            </a:rPr>
                                            <m:t>2</m:t>
                                          </m:r>
                                        </m:sub>
                                        <m:sup>
                                          <m:r>
                                            <a:rPr lang="en-US" sz="3200" i="1">
                                              <a:latin typeface="Cambria Math" panose="02040503050406030204" pitchFamily="18" charset="0"/>
                                            </a:rPr>
                                            <m:t>2</m:t>
                                          </m:r>
                                        </m:sup>
                                      </m:sSubSup>
                                    </m:num>
                                    <m:den>
                                      <m:sSup>
                                        <m:sSupPr>
                                          <m:ctrlPr>
                                            <a:rPr lang="en-US" sz="3200" i="1">
                                              <a:latin typeface="Cambria Math" panose="02040503050406030204" pitchFamily="18" charset="0"/>
                                            </a:rPr>
                                          </m:ctrlPr>
                                        </m:sSupPr>
                                        <m:e>
                                          <m:r>
                                            <a:rPr lang="en-US" sz="3200" i="1">
                                              <a:latin typeface="Cambria Math" panose="02040503050406030204" pitchFamily="18" charset="0"/>
                                            </a:rPr>
                                            <m:t>𝜎</m:t>
                                          </m:r>
                                        </m:e>
                                        <m:sup>
                                          <m:r>
                                            <a:rPr lang="en-US" sz="3200" i="1">
                                              <a:latin typeface="Cambria Math" panose="02040503050406030204" pitchFamily="18" charset="0"/>
                                            </a:rPr>
                                            <m:t>2</m:t>
                                          </m:r>
                                        </m:sup>
                                      </m:sSup>
                                    </m:den>
                                  </m:f>
                                </m:e>
                              </m:d>
                            </m:e>
                          </m:func>
                        </m:e>
                      </m:d>
                    </m:oMath>
                  </m:oMathPara>
                </a14:m>
                <a:endParaRPr lang="en-US" sz="3200" dirty="0"/>
              </a:p>
            </p:txBody>
          </p:sp>
        </mc:Choice>
        <mc:Fallback>
          <p:sp>
            <p:nvSpPr>
              <p:cNvPr id="58" name="Rectangle 57">
                <a:extLst>
                  <a:ext uri="{FF2B5EF4-FFF2-40B4-BE49-F238E27FC236}">
                    <a16:creationId xmlns:a16="http://schemas.microsoft.com/office/drawing/2014/main" id="{7FCEAEFD-B48D-E54B-B7A1-AF354E50D20F}"/>
                  </a:ext>
                </a:extLst>
              </p:cNvPr>
              <p:cNvSpPr>
                <a:spLocks noRot="1" noChangeAspect="1" noMove="1" noResize="1" noEditPoints="1" noAdjustHandles="1" noChangeArrowheads="1" noChangeShapeType="1" noTextEdit="1"/>
              </p:cNvSpPr>
              <p:nvPr/>
            </p:nvSpPr>
            <p:spPr>
              <a:xfrm>
                <a:off x="16716217" y="28763158"/>
                <a:ext cx="9051901" cy="1269899"/>
              </a:xfrm>
              <a:prstGeom prst="rect">
                <a:avLst/>
              </a:prstGeom>
              <a:blipFill>
                <a:blip r:embed="rId13"/>
                <a:stretch>
                  <a:fillRect b="-2970"/>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654BC7A2-6ACF-6841-ACCE-111AB61A0E16}"/>
              </a:ext>
            </a:extLst>
          </p:cNvPr>
          <p:cNvSpPr txBox="1"/>
          <p:nvPr/>
        </p:nvSpPr>
        <p:spPr>
          <a:xfrm>
            <a:off x="29129769" y="13303953"/>
            <a:ext cx="13519807" cy="1354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435365"/>
            <a:r>
              <a:rPr lang="en-US" sz="2667" dirty="0">
                <a:latin typeface="Arial" panose="020B0604020202020204" pitchFamily="34" charset="0"/>
                <a:cs typeface="Arial" panose="020B0604020202020204" pitchFamily="34" charset="0"/>
              </a:rPr>
              <a:t>Figure 6: Repulsion term on k=4 network results in larger set of solutions that more distinctly map out multiple manifolds (left). This comes at no cost to overall model performance even as k increases (right).</a:t>
            </a:r>
          </a:p>
        </p:txBody>
      </p:sp>
      <p:pic>
        <p:nvPicPr>
          <p:cNvPr id="68" name="Picture 67">
            <a:extLst>
              <a:ext uri="{FF2B5EF4-FFF2-40B4-BE49-F238E27FC236}">
                <a16:creationId xmlns:a16="http://schemas.microsoft.com/office/drawing/2014/main" id="{DA76B1AD-1F31-6A43-A0AA-48F62A8280CF}"/>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28641752" y="7304637"/>
            <a:ext cx="7802880" cy="5852160"/>
          </a:xfrm>
          <a:prstGeom prst="rect">
            <a:avLst/>
          </a:prstGeom>
        </p:spPr>
      </p:pic>
      <p:pic>
        <p:nvPicPr>
          <p:cNvPr id="6" name="Picture 5">
            <a:extLst>
              <a:ext uri="{FF2B5EF4-FFF2-40B4-BE49-F238E27FC236}">
                <a16:creationId xmlns:a16="http://schemas.microsoft.com/office/drawing/2014/main" id="{D128B92B-C135-3B47-AC08-579FA887AACD}"/>
              </a:ext>
            </a:extLst>
          </p:cNvPr>
          <p:cNvPicPr>
            <a:picLocks noChangeAspect="1"/>
          </p:cNvPicPr>
          <p:nvPr/>
        </p:nvPicPr>
        <p:blipFill>
          <a:blip r:embed="rId15"/>
          <a:stretch>
            <a:fillRect/>
          </a:stretch>
        </p:blipFill>
        <p:spPr>
          <a:xfrm>
            <a:off x="36088320" y="7335525"/>
            <a:ext cx="7802880" cy="5852160"/>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11426</TotalTime>
  <Words>949</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jmm123</dc:creator>
  <cp:lastModifiedBy>Karthik Ramachandran</cp:lastModifiedBy>
  <cp:revision>367</cp:revision>
  <dcterms:modified xsi:type="dcterms:W3CDTF">2021-11-30T19:24:02Z</dcterms:modified>
</cp:coreProperties>
</file>